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CBCF"/>
    <a:srgbClr val="879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94"/>
    <p:restoredTop sz="94632"/>
  </p:normalViewPr>
  <p:slideViewPr>
    <p:cSldViewPr snapToGrid="0">
      <p:cViewPr varScale="1">
        <p:scale>
          <a:sx n="94" d="100"/>
          <a:sy n="94" d="100"/>
        </p:scale>
        <p:origin x="21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3C3AD-967F-AA4F-B8F3-349BA2ABB670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39DC5-D4D9-B548-9AF4-99513AE944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780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C9EEF3-8D36-FA8A-D639-416E4F7E933F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sp>
        <p:nvSpPr>
          <p:cNvPr id="8" name="Text 24">
            <a:extLst>
              <a:ext uri="{FF2B5EF4-FFF2-40B4-BE49-F238E27FC236}">
                <a16:creationId xmlns:a16="http://schemas.microsoft.com/office/drawing/2014/main" id="{6239A861-79B5-F17A-4410-8EF271C33F84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A2B261-616A-F32D-26A9-074307B092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424F7E-711E-744D-4728-9D91AD47B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34" name="Shape 25">
            <a:extLst>
              <a:ext uri="{FF2B5EF4-FFF2-40B4-BE49-F238E27FC236}">
                <a16:creationId xmlns:a16="http://schemas.microsoft.com/office/drawing/2014/main" id="{2B1AF4EF-A741-64D2-D69A-80E887B78B39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993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D0EE-A237-DC2D-1595-E877F1A4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2D069-BD52-CDFA-62E1-AB9B63DD2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841A7-D673-3259-97AA-F420187FE17B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hape 25">
            <a:extLst>
              <a:ext uri="{FF2B5EF4-FFF2-40B4-BE49-F238E27FC236}">
                <a16:creationId xmlns:a16="http://schemas.microsoft.com/office/drawing/2014/main" id="{71D73E3B-227F-0BF8-8A24-4D7352109B3C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9B666F-912B-A823-FD47-CB0914CBB4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748AD1-ACC9-598E-F0A0-3597A6FA2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5" name="Text 24">
            <a:extLst>
              <a:ext uri="{FF2B5EF4-FFF2-40B4-BE49-F238E27FC236}">
                <a16:creationId xmlns:a16="http://schemas.microsoft.com/office/drawing/2014/main" id="{D0A4ED0A-8716-34BD-7571-FF80E58CB6D5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267872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A47D-9F41-A3BB-A404-EFCC5D31E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914C9-C946-0F0A-72E6-60566F3DB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37C26D-C4C3-5630-973D-8FE3DBC8D026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88B468-A9B9-DC85-C6D3-2F199F6965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806A59-6937-E096-D433-9275318CD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6" name="Shape 25">
            <a:extLst>
              <a:ext uri="{FF2B5EF4-FFF2-40B4-BE49-F238E27FC236}">
                <a16:creationId xmlns:a16="http://schemas.microsoft.com/office/drawing/2014/main" id="{10BB8FCD-C38D-7C58-39D8-AB1F41BB7CA0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5" name="Text 24">
            <a:extLst>
              <a:ext uri="{FF2B5EF4-FFF2-40B4-BE49-F238E27FC236}">
                <a16:creationId xmlns:a16="http://schemas.microsoft.com/office/drawing/2014/main" id="{70D07061-7BB1-54E0-BA06-0FDC72DF90EF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299267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AB62-6351-D346-6998-37D7B19EC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99207-702B-77F9-F1F9-4BD5A798C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F569E-D4F0-DE8E-B604-D78B06592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971033-2DB1-831E-F90F-142A11AD3923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84DE98-1186-AB5E-0A1A-665F6B7B2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BB855C-5E46-34DE-4E01-55EC87B6F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C91CD3D1-8214-B3FB-ECAC-A4AB4EDFE51F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5" name="Text 24">
            <a:extLst>
              <a:ext uri="{FF2B5EF4-FFF2-40B4-BE49-F238E27FC236}">
                <a16:creationId xmlns:a16="http://schemas.microsoft.com/office/drawing/2014/main" id="{6F748DE4-F7E3-947A-F008-63DB707A2064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63778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49A3-4B76-0E27-63DB-50B23355C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4ED38-F96B-9595-0F90-A02D812C4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A1C3B-137E-0C34-A26F-77DDDDF7F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BF693-BDF8-DD99-E4FD-60FCC76A0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632596-DC17-FB8B-2644-E371E6683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F22A26-2973-2C65-0330-F17EF23290C2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ADF8A8-F0E0-3CC0-B6B0-9778452A7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9196EB-99A8-6AD0-FFE1-D3C8AD116E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4" name="Shape 25">
            <a:extLst>
              <a:ext uri="{FF2B5EF4-FFF2-40B4-BE49-F238E27FC236}">
                <a16:creationId xmlns:a16="http://schemas.microsoft.com/office/drawing/2014/main" id="{746C5D30-6F3A-BD06-25C5-5BDAE524B414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8" name="Text 24">
            <a:extLst>
              <a:ext uri="{FF2B5EF4-FFF2-40B4-BE49-F238E27FC236}">
                <a16:creationId xmlns:a16="http://schemas.microsoft.com/office/drawing/2014/main" id="{04B98751-627A-442A-C5E3-E9291720B7E1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270340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9DCE8-281E-6DAD-644C-BA2C59F5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E538AC-FE66-1162-9F70-FCFC4C2FF39D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C15CD8-044A-74E1-3D04-3DD2FB1959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E6BD0A-5725-0B42-2CF2-0805563251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281F67EE-366D-9FD9-6D4C-3555EA4D9AEA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4" name="Text 24">
            <a:extLst>
              <a:ext uri="{FF2B5EF4-FFF2-40B4-BE49-F238E27FC236}">
                <a16:creationId xmlns:a16="http://schemas.microsoft.com/office/drawing/2014/main" id="{50749046-377B-8E64-79A6-000CBB9E306F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257568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A9F061-34C8-A2CF-31DF-32D7372BA807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295AB2-20AA-CF20-C8FE-6D394F35DB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115EB0-2EC8-4F2D-AB40-DFA5BDF214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9" name="Shape 25">
            <a:extLst>
              <a:ext uri="{FF2B5EF4-FFF2-40B4-BE49-F238E27FC236}">
                <a16:creationId xmlns:a16="http://schemas.microsoft.com/office/drawing/2014/main" id="{CD3ACF0F-9DAC-E98D-7370-B2B2BAB14016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3" name="Text 24">
            <a:extLst>
              <a:ext uri="{FF2B5EF4-FFF2-40B4-BE49-F238E27FC236}">
                <a16:creationId xmlns:a16="http://schemas.microsoft.com/office/drawing/2014/main" id="{359C0AF9-9186-AE2E-9F75-B0D0C5196FFB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54250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FA49-2040-4EA1-744D-732F96AE3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6A524-C0B9-7E45-1736-D2712A753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B1AE9-37C7-54E6-57DF-7217A6B6E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8E33E9-E3A6-59A8-B65C-CB5E70244452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0DC4D0-A14A-108D-D58F-815A4DD927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B2AB98-C42A-3769-1489-70C81804D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8C8BA951-D480-62B3-0C40-4B44426B7346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6" name="Text 24">
            <a:extLst>
              <a:ext uri="{FF2B5EF4-FFF2-40B4-BE49-F238E27FC236}">
                <a16:creationId xmlns:a16="http://schemas.microsoft.com/office/drawing/2014/main" id="{8223D590-4559-ADB7-AF26-5B16920F56B1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349757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7A27A-4473-EC4C-B33D-EA58EAFF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3D843-37DB-F8CA-D33A-022C96666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90021-987A-C290-D3B2-4BAB8FE29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5B201-A816-1A29-3857-65F3C4783D1B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331C55-3DD1-4864-3244-B9EF73669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3B5416-A205-8880-783C-D68EF75086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74D25CA3-786C-E60C-5C5B-4B64A22CC312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6" name="Text 24">
            <a:extLst>
              <a:ext uri="{FF2B5EF4-FFF2-40B4-BE49-F238E27FC236}">
                <a16:creationId xmlns:a16="http://schemas.microsoft.com/office/drawing/2014/main" id="{2E16DA25-A9E2-D69D-2609-021B7EE6465C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123435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0B90-24B6-A8C3-3192-93E6F9ED4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5044F5-FECD-9A2C-278D-7FA0FF876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F42099-0DCC-C47F-F159-D0F9730EE1B0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88710-80E9-334D-9A9E-396F98432E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A4E8B3-108B-5A33-2B72-8E92A2AA6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1" name="Shape 25">
            <a:extLst>
              <a:ext uri="{FF2B5EF4-FFF2-40B4-BE49-F238E27FC236}">
                <a16:creationId xmlns:a16="http://schemas.microsoft.com/office/drawing/2014/main" id="{38FD98EA-D425-8CCB-B44A-A2B7E08687EF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5" name="Text 24">
            <a:extLst>
              <a:ext uri="{FF2B5EF4-FFF2-40B4-BE49-F238E27FC236}">
                <a16:creationId xmlns:a16="http://schemas.microsoft.com/office/drawing/2014/main" id="{5CAE3001-3FFA-35D0-0C1D-11E0E57B5A50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162263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5B0619-C2FD-325D-5D37-0112D8430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BB850-B432-23CA-065D-C710AB27D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8908F0-6299-CD4A-3686-280F2A3897AC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82816D-371F-3D47-3D03-12340C969B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CDBBD-FB78-D924-474A-C09BF70BF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1" name="Shape 25">
            <a:extLst>
              <a:ext uri="{FF2B5EF4-FFF2-40B4-BE49-F238E27FC236}">
                <a16:creationId xmlns:a16="http://schemas.microsoft.com/office/drawing/2014/main" id="{ECBC66EC-6EF1-7315-726D-699963507914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5" name="Text 24">
            <a:extLst>
              <a:ext uri="{FF2B5EF4-FFF2-40B4-BE49-F238E27FC236}">
                <a16:creationId xmlns:a16="http://schemas.microsoft.com/office/drawing/2014/main" id="{03706E20-5892-BE47-9693-9D29D123EB8D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1017414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DF481-A7B9-6A58-D122-31A962CDF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6D365-7785-2234-DF22-FC0E56985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887A5B-5CCB-A8CB-554D-D2A6AD975874}"/>
              </a:ext>
            </a:extLst>
          </p:cNvPr>
          <p:cNvSpPr/>
          <p:nvPr userDrawn="1"/>
        </p:nvSpPr>
        <p:spPr>
          <a:xfrm>
            <a:off x="0" y="0"/>
            <a:ext cx="12192000" cy="682456"/>
          </a:xfrm>
          <a:prstGeom prst="rect">
            <a:avLst/>
          </a:prstGeom>
          <a:gradFill>
            <a:gsLst>
              <a:gs pos="0">
                <a:srgbClr val="001334"/>
              </a:gs>
              <a:gs pos="64000">
                <a:srgbClr val="132443"/>
              </a:gs>
              <a:gs pos="80000">
                <a:srgbClr val="1B2C48"/>
              </a:gs>
              <a:gs pos="30000">
                <a:srgbClr val="001334"/>
              </a:gs>
              <a:gs pos="100000">
                <a:srgbClr val="2C3C58"/>
              </a:gs>
            </a:gsLst>
            <a:lin ang="2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E6B7A2-A721-BBB6-79F8-19AC3D6257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05F7A8-B62E-BDCD-2EF1-3E0A1BDF16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CA4C1729-2E92-1A28-0FE7-205231BE661A}"/>
              </a:ext>
            </a:extLst>
          </p:cNvPr>
          <p:cNvSpPr/>
          <p:nvPr userDrawn="1"/>
        </p:nvSpPr>
        <p:spPr>
          <a:xfrm>
            <a:off x="431043" y="6438709"/>
            <a:ext cx="11155680" cy="0"/>
          </a:xfrm>
          <a:prstGeom prst="line">
            <a:avLst/>
          </a:prstGeom>
          <a:noFill/>
          <a:ln w="9525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en-GB" sz="2000" dirty="0">
              <a:latin typeface=""/>
            </a:endParaRPr>
          </a:p>
        </p:txBody>
      </p:sp>
      <p:sp>
        <p:nvSpPr>
          <p:cNvPr id="4" name="Text 24">
            <a:extLst>
              <a:ext uri="{FF2B5EF4-FFF2-40B4-BE49-F238E27FC236}">
                <a16:creationId xmlns:a16="http://schemas.microsoft.com/office/drawing/2014/main" id="{3D181FBC-70DD-CCB8-E1BD-7B0060B45113}"/>
              </a:ext>
            </a:extLst>
          </p:cNvPr>
          <p:cNvSpPr/>
          <p:nvPr userDrawn="1"/>
        </p:nvSpPr>
        <p:spPr>
          <a:xfrm>
            <a:off x="431043" y="6470949"/>
            <a:ext cx="4637914" cy="38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b="1" dirty="0">
                <a:solidFill>
                  <a:srgbClr val="879EB7"/>
                </a:solidFill>
                <a:latin typeface=""/>
                <a:ea typeface="Aptos Display" pitchFamily="34" charset="-122"/>
                <a:cs typeface="Times New Roman" panose="02020603050405020304" pitchFamily="18" charset="0"/>
              </a:rPr>
              <a:t>Inspire U Pain Sciences Scholarship Programme</a:t>
            </a:r>
          </a:p>
        </p:txBody>
      </p:sp>
    </p:spTree>
    <p:extLst>
      <p:ext uri="{BB962C8B-B14F-4D97-AF65-F5344CB8AC3E}">
        <p14:creationId xmlns:p14="http://schemas.microsoft.com/office/powerpoint/2010/main" val="389997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3FFCD-7A9B-75FC-473D-801E6A2C9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5EA53-823A-8A1C-DAC1-83327D919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9BEB7-1373-7D45-AD9D-7BFE6FCC5330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8384A-9AB6-D516-D701-3E1629422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23FBF-623A-769A-896B-B7874E462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284C31-3177-774C-84CC-0BAB5DED5C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81C2A7D-3A2E-6AFB-AE78-58D9DA693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393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334"/>
            </a:gs>
            <a:gs pos="64000">
              <a:srgbClr val="132443"/>
            </a:gs>
            <a:gs pos="80000">
              <a:srgbClr val="1B2C48"/>
            </a:gs>
            <a:gs pos="30000">
              <a:srgbClr val="001334"/>
            </a:gs>
            <a:gs pos="100000">
              <a:srgbClr val="2C3C58"/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907B474B-4E4E-32BF-7631-60086C2C3892}"/>
              </a:ext>
            </a:extLst>
          </p:cNvPr>
          <p:cNvSpPr/>
          <p:nvPr/>
        </p:nvSpPr>
        <p:spPr>
          <a:xfrm>
            <a:off x="541019" y="1614191"/>
            <a:ext cx="660764" cy="6586"/>
          </a:xfrm>
          <a:prstGeom prst="line">
            <a:avLst/>
          </a:prstGeom>
          <a:noFill/>
          <a:ln w="19050">
            <a:solidFill>
              <a:srgbClr val="5CCBCF">
                <a:alpha val="53611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F6C597F-8F93-F825-5B67-F25F678C468D}"/>
              </a:ext>
            </a:extLst>
          </p:cNvPr>
          <p:cNvSpPr/>
          <p:nvPr/>
        </p:nvSpPr>
        <p:spPr>
          <a:xfrm>
            <a:off x="441926" y="3745623"/>
            <a:ext cx="7929188" cy="12849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The role of regional anaesthesia in improving perioperative care in veterinary patients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49BE9A-9087-B1A7-DD6A-AB4B0A6FBF5F}"/>
              </a:ext>
            </a:extLst>
          </p:cNvPr>
          <p:cNvSpPr txBox="1"/>
          <p:nvPr/>
        </p:nvSpPr>
        <p:spPr>
          <a:xfrm>
            <a:off x="431043" y="5270467"/>
            <a:ext cx="3368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[Lecturer Name &amp; Surname]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5492CB-1D25-CAA9-CBF7-65D5EE6996C8}"/>
              </a:ext>
            </a:extLst>
          </p:cNvPr>
          <p:cNvSpPr txBox="1"/>
          <p:nvPr/>
        </p:nvSpPr>
        <p:spPr>
          <a:xfrm>
            <a:off x="431042" y="5614707"/>
            <a:ext cx="3965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79EB7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[General credentials as per website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E4C6F5-6278-2FA7-D591-FAB870F29439}"/>
              </a:ext>
            </a:extLst>
          </p:cNvPr>
          <p:cNvSpPr txBox="1"/>
          <p:nvPr/>
        </p:nvSpPr>
        <p:spPr>
          <a:xfrm>
            <a:off x="431043" y="5845539"/>
            <a:ext cx="3965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CCBCF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[ABVS/EBVS specialty as per website</a:t>
            </a:r>
            <a:r>
              <a:rPr lang="en-GB" sz="1200" dirty="0">
                <a:solidFill>
                  <a:srgbClr val="5CCBCF"/>
                </a:solidFill>
                <a:latin typeface=""/>
              </a:rPr>
              <a:t> style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CCBCF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2925EC-8B60-9CC7-A449-EC4C584078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"/>
          </a:blip>
          <a:srcRect b="12340"/>
          <a:stretch>
            <a:fillRect/>
          </a:stretch>
        </p:blipFill>
        <p:spPr>
          <a:xfrm>
            <a:off x="7068458" y="1620777"/>
            <a:ext cx="4582524" cy="5237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A105CB-7D03-D334-D876-44563A089D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F9AB17-201F-AE39-C0A9-E60D20F35E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9EB19F41-48BC-0BFF-A173-1BBD27E49433}"/>
              </a:ext>
            </a:extLst>
          </p:cNvPr>
          <p:cNvSpPr/>
          <p:nvPr/>
        </p:nvSpPr>
        <p:spPr>
          <a:xfrm>
            <a:off x="541019" y="1076536"/>
            <a:ext cx="45970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CCBCF"/>
                </a:solidFill>
                <a:effectLst/>
                <a:uLnTx/>
                <a:uFillTx/>
                <a:latin typeface=""/>
                <a:ea typeface="Aptos Display" pitchFamily="34" charset="-122"/>
                <a:cs typeface="Aptos Display" pitchFamily="34" charset="-120"/>
              </a:rPr>
              <a:t>SCHOLARSHIP PRESENTATION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C465FDFD-1BA2-B2B7-5D94-B8EBD41610F8}"/>
              </a:ext>
            </a:extLst>
          </p:cNvPr>
          <p:cNvSpPr/>
          <p:nvPr/>
        </p:nvSpPr>
        <p:spPr>
          <a:xfrm>
            <a:off x="431041" y="2332854"/>
            <a:ext cx="6318101" cy="12849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How ultrasound has changed veterinary regional anaesthesia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FA18B0AD-C5B8-BBD5-1F59-75AD1EB67AD1}"/>
              </a:ext>
            </a:extLst>
          </p:cNvPr>
          <p:cNvSpPr/>
          <p:nvPr/>
        </p:nvSpPr>
        <p:spPr>
          <a:xfrm>
            <a:off x="476726" y="3731714"/>
            <a:ext cx="5341108" cy="27818"/>
          </a:xfrm>
          <a:prstGeom prst="line">
            <a:avLst/>
          </a:prstGeom>
          <a:noFill/>
          <a:ln w="15875">
            <a:solidFill>
              <a:srgbClr val="5CCBCF">
                <a:alpha val="66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22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>
            <a:extLst>
              <a:ext uri="{FF2B5EF4-FFF2-40B4-BE49-F238E27FC236}">
                <a16:creationId xmlns:a16="http://schemas.microsoft.com/office/drawing/2014/main" id="{1980106A-9C67-D467-8DC8-1CF6F2F39523}"/>
              </a:ext>
            </a:extLst>
          </p:cNvPr>
          <p:cNvSpPr/>
          <p:nvPr/>
        </p:nvSpPr>
        <p:spPr>
          <a:xfrm>
            <a:off x="625792" y="145618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latin typeface=""/>
                <a:ea typeface="Aptos" pitchFamily="34" charset="-122"/>
                <a:cs typeface="Aptos" pitchFamily="34" charset="-120"/>
              </a:rPr>
              <a:t>Lecturer presentation standards</a:t>
            </a:r>
            <a:endParaRPr lang="en-US" sz="1550" dirty="0">
              <a:latin typeface=""/>
            </a:endParaRPr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9D30C5ED-2DD9-E825-177E-39CCE7F6CA4E}"/>
              </a:ext>
            </a:extLst>
          </p:cNvPr>
          <p:cNvSpPr/>
          <p:nvPr/>
        </p:nvSpPr>
        <p:spPr>
          <a:xfrm>
            <a:off x="611504" y="1899666"/>
            <a:ext cx="1051560" cy="0"/>
          </a:xfrm>
          <a:prstGeom prst="line">
            <a:avLst/>
          </a:prstGeom>
          <a:noFill/>
          <a:ln w="254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5323E107-745D-C221-FA87-287404EDF5B8}"/>
              </a:ext>
            </a:extLst>
          </p:cNvPr>
          <p:cNvSpPr/>
          <p:nvPr/>
        </p:nvSpPr>
        <p:spPr>
          <a:xfrm>
            <a:off x="550759" y="2565184"/>
            <a:ext cx="7128320" cy="3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latin typeface=""/>
                <a:ea typeface="Aptos" pitchFamily="34" charset="-122"/>
                <a:cs typeface="Aptos" pitchFamily="34" charset="-120"/>
              </a:rPr>
              <a:t>The slides should support your explanation - they should not replace it.</a:t>
            </a:r>
            <a:endParaRPr lang="en-US" sz="1700" dirty="0">
              <a:latin typeface=""/>
            </a:endParaRPr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AAD2F0A6-D9B4-5293-1AF2-CC3CA97978C4}"/>
              </a:ext>
            </a:extLst>
          </p:cNvPr>
          <p:cNvSpPr/>
          <p:nvPr/>
        </p:nvSpPr>
        <p:spPr>
          <a:xfrm>
            <a:off x="625792" y="3704803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FC37B5D1-84AB-03FE-B9BD-E0B7EB9937EC}"/>
              </a:ext>
            </a:extLst>
          </p:cNvPr>
          <p:cNvSpPr/>
          <p:nvPr/>
        </p:nvSpPr>
        <p:spPr>
          <a:xfrm>
            <a:off x="625792" y="376846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</a:rPr>
              <a:t>2</a:t>
            </a:r>
            <a:endParaRPr lang="en-US" sz="1300" dirty="0">
              <a:latin typeface="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00D9514F-8F9E-B3AA-903C-6376937342F5}"/>
              </a:ext>
            </a:extLst>
          </p:cNvPr>
          <p:cNvSpPr/>
          <p:nvPr/>
        </p:nvSpPr>
        <p:spPr>
          <a:xfrm>
            <a:off x="1117960" y="4272361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A slide stating clear learning objectives (up to 4)</a:t>
            </a:r>
            <a:endParaRPr lang="en-US" sz="1680" dirty="0">
              <a:latin typeface=""/>
            </a:endParaRPr>
          </a:p>
        </p:txBody>
      </p:sp>
      <p:sp>
        <p:nvSpPr>
          <p:cNvPr id="45" name="Shape 7">
            <a:extLst>
              <a:ext uri="{FF2B5EF4-FFF2-40B4-BE49-F238E27FC236}">
                <a16:creationId xmlns:a16="http://schemas.microsoft.com/office/drawing/2014/main" id="{A8D06063-8B39-0DC0-7877-671AA0BBAE28}"/>
              </a:ext>
            </a:extLst>
          </p:cNvPr>
          <p:cNvSpPr/>
          <p:nvPr/>
        </p:nvSpPr>
        <p:spPr>
          <a:xfrm>
            <a:off x="625792" y="4271731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46" name="Text 8">
            <a:extLst>
              <a:ext uri="{FF2B5EF4-FFF2-40B4-BE49-F238E27FC236}">
                <a16:creationId xmlns:a16="http://schemas.microsoft.com/office/drawing/2014/main" id="{D5A81703-93AE-6450-A3BA-70937067B168}"/>
              </a:ext>
            </a:extLst>
          </p:cNvPr>
          <p:cNvSpPr/>
          <p:nvPr/>
        </p:nvSpPr>
        <p:spPr>
          <a:xfrm>
            <a:off x="625792" y="43353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  <a:ea typeface="Aptos" pitchFamily="34" charset="-122"/>
                <a:cs typeface="Aptos" pitchFamily="34" charset="-120"/>
              </a:rPr>
              <a:t>3</a:t>
            </a:r>
            <a:endParaRPr lang="en-US" sz="1300" dirty="0">
              <a:latin typeface=""/>
            </a:endParaRPr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18268ABB-68A4-88F4-35CB-10AE3D0D5EB6}"/>
              </a:ext>
            </a:extLst>
          </p:cNvPr>
          <p:cNvSpPr/>
          <p:nvPr/>
        </p:nvSpPr>
        <p:spPr>
          <a:xfrm>
            <a:off x="1151108" y="4810075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Use one principal idea per slide</a:t>
            </a:r>
            <a:endParaRPr lang="en-US" sz="1680" dirty="0">
              <a:latin typeface=""/>
            </a:endParaRPr>
          </a:p>
        </p:txBody>
      </p:sp>
      <p:sp>
        <p:nvSpPr>
          <p:cNvPr id="48" name="Shape 10">
            <a:extLst>
              <a:ext uri="{FF2B5EF4-FFF2-40B4-BE49-F238E27FC236}">
                <a16:creationId xmlns:a16="http://schemas.microsoft.com/office/drawing/2014/main" id="{97A4C0EC-DCA5-D749-BA15-FDF4F5616345}"/>
              </a:ext>
            </a:extLst>
          </p:cNvPr>
          <p:cNvSpPr/>
          <p:nvPr/>
        </p:nvSpPr>
        <p:spPr>
          <a:xfrm>
            <a:off x="625792" y="4838659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49" name="Text 11">
            <a:extLst>
              <a:ext uri="{FF2B5EF4-FFF2-40B4-BE49-F238E27FC236}">
                <a16:creationId xmlns:a16="http://schemas.microsoft.com/office/drawing/2014/main" id="{40442BEE-CBD4-D2CF-76D7-868AC9885129}"/>
              </a:ext>
            </a:extLst>
          </p:cNvPr>
          <p:cNvSpPr/>
          <p:nvPr/>
        </p:nvSpPr>
        <p:spPr>
          <a:xfrm>
            <a:off x="625792" y="490711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  <a:ea typeface="Aptos" pitchFamily="34" charset="-122"/>
                <a:cs typeface="Aptos" pitchFamily="34" charset="-120"/>
              </a:rPr>
              <a:t>4</a:t>
            </a:r>
            <a:endParaRPr lang="en-US" sz="1300" dirty="0">
              <a:latin typeface=""/>
            </a:endParaRPr>
          </a:p>
        </p:txBody>
      </p:sp>
      <p:sp>
        <p:nvSpPr>
          <p:cNvPr id="50" name="Text 12">
            <a:extLst>
              <a:ext uri="{FF2B5EF4-FFF2-40B4-BE49-F238E27FC236}">
                <a16:creationId xmlns:a16="http://schemas.microsoft.com/office/drawing/2014/main" id="{83886D3C-7414-DD43-FF2F-78703D000B96}"/>
              </a:ext>
            </a:extLst>
          </p:cNvPr>
          <p:cNvSpPr/>
          <p:nvPr/>
        </p:nvSpPr>
        <p:spPr>
          <a:xfrm>
            <a:off x="1151108" y="5377003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Keep text short: 1–2 brief paragraphs or 5–7 bullets</a:t>
            </a:r>
            <a:endParaRPr lang="en-US" sz="1680" dirty="0">
              <a:latin typeface=""/>
            </a:endParaRPr>
          </a:p>
        </p:txBody>
      </p:sp>
      <p:sp>
        <p:nvSpPr>
          <p:cNvPr id="51" name="Shape 13">
            <a:extLst>
              <a:ext uri="{FF2B5EF4-FFF2-40B4-BE49-F238E27FC236}">
                <a16:creationId xmlns:a16="http://schemas.microsoft.com/office/drawing/2014/main" id="{0A3F7DD3-3EAA-31F9-6F65-BC883A6FFA1A}"/>
              </a:ext>
            </a:extLst>
          </p:cNvPr>
          <p:cNvSpPr/>
          <p:nvPr/>
        </p:nvSpPr>
        <p:spPr>
          <a:xfrm>
            <a:off x="625792" y="5405587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52" name="Text 14">
            <a:extLst>
              <a:ext uri="{FF2B5EF4-FFF2-40B4-BE49-F238E27FC236}">
                <a16:creationId xmlns:a16="http://schemas.microsoft.com/office/drawing/2014/main" id="{F92BBB52-BDDE-EC01-242B-46DEA3739876}"/>
              </a:ext>
            </a:extLst>
          </p:cNvPr>
          <p:cNvSpPr/>
          <p:nvPr/>
        </p:nvSpPr>
        <p:spPr>
          <a:xfrm>
            <a:off x="625792" y="546703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  <a:ea typeface="Aptos" pitchFamily="34" charset="-122"/>
                <a:cs typeface="Aptos" pitchFamily="34" charset="-120"/>
              </a:rPr>
              <a:t>5</a:t>
            </a:r>
            <a:endParaRPr lang="en-US" sz="1300" dirty="0">
              <a:latin typeface=""/>
            </a:endParaRPr>
          </a:p>
        </p:txBody>
      </p:sp>
      <p:sp>
        <p:nvSpPr>
          <p:cNvPr id="53" name="Text 15">
            <a:extLst>
              <a:ext uri="{FF2B5EF4-FFF2-40B4-BE49-F238E27FC236}">
                <a16:creationId xmlns:a16="http://schemas.microsoft.com/office/drawing/2014/main" id="{E14CD079-800E-F2DD-3647-697144A4916D}"/>
              </a:ext>
            </a:extLst>
          </p:cNvPr>
          <p:cNvSpPr/>
          <p:nvPr/>
        </p:nvSpPr>
        <p:spPr>
          <a:xfrm>
            <a:off x="1151108" y="5943931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Close with 3–5 key take-home points or conclusions</a:t>
            </a:r>
            <a:endParaRPr lang="en-US" sz="1680" dirty="0">
              <a:latin typeface="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10A651-D0BB-A1FC-A54B-3992DBD3E826}"/>
              </a:ext>
            </a:extLst>
          </p:cNvPr>
          <p:cNvSpPr txBox="1"/>
          <p:nvPr/>
        </p:nvSpPr>
        <p:spPr>
          <a:xfrm>
            <a:off x="487815" y="2151284"/>
            <a:ext cx="6805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"/>
                <a:cs typeface="Arial" panose="020B0604020202020204" pitchFamily="34" charset="0"/>
              </a:rPr>
              <a:t>Prepare slides for learning, not reading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C92DB3-484F-7BAE-45D0-83888EA10BF4}"/>
              </a:ext>
            </a:extLst>
          </p:cNvPr>
          <p:cNvSpPr txBox="1"/>
          <p:nvPr/>
        </p:nvSpPr>
        <p:spPr>
          <a:xfrm>
            <a:off x="5118759" y="1231708"/>
            <a:ext cx="512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3">
                    <a:lumMod val="75000"/>
                    <a:alpha val="12000"/>
                  </a:schemeClr>
                </a:solidFill>
                <a:latin typeface=""/>
                <a:cs typeface="Arial" panose="020B0604020202020204" pitchFamily="34" charset="0"/>
              </a:rPr>
              <a:t>THIS SLIDE IS TO BE REMOVED PRIOR TO SUBMISSION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CBD46DF-2930-5289-BB70-078F0239E4D5}"/>
              </a:ext>
            </a:extLst>
          </p:cNvPr>
          <p:cNvSpPr/>
          <p:nvPr/>
        </p:nvSpPr>
        <p:spPr>
          <a:xfrm>
            <a:off x="1151107" y="3722435"/>
            <a:ext cx="831812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Opening conflict-of-interest disclosure (declaring no conflict of interest if applicable)</a:t>
            </a:r>
            <a:endParaRPr lang="en-US" sz="1680" dirty="0">
              <a:latin typeface=""/>
            </a:endParaRPr>
          </a:p>
        </p:txBody>
      </p:sp>
      <p:sp>
        <p:nvSpPr>
          <p:cNvPr id="9" name="Shape 13">
            <a:extLst>
              <a:ext uri="{FF2B5EF4-FFF2-40B4-BE49-F238E27FC236}">
                <a16:creationId xmlns:a16="http://schemas.microsoft.com/office/drawing/2014/main" id="{21252AE3-8614-29ED-3EA9-0115AEDEA596}"/>
              </a:ext>
            </a:extLst>
          </p:cNvPr>
          <p:cNvSpPr/>
          <p:nvPr/>
        </p:nvSpPr>
        <p:spPr>
          <a:xfrm>
            <a:off x="625792" y="5956492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0" name="Text 14">
            <a:extLst>
              <a:ext uri="{FF2B5EF4-FFF2-40B4-BE49-F238E27FC236}">
                <a16:creationId xmlns:a16="http://schemas.microsoft.com/office/drawing/2014/main" id="{2D7C86EE-EDD1-F8A0-58D4-DF7FFB236D35}"/>
              </a:ext>
            </a:extLst>
          </p:cNvPr>
          <p:cNvSpPr/>
          <p:nvPr/>
        </p:nvSpPr>
        <p:spPr>
          <a:xfrm>
            <a:off x="625792" y="6024372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  <a:ea typeface="Aptos" pitchFamily="34" charset="-122"/>
                <a:cs typeface="Aptos" pitchFamily="34" charset="-120"/>
              </a:rPr>
              <a:t>6</a:t>
            </a:r>
            <a:endParaRPr lang="en-US" sz="1300" dirty="0">
              <a:latin typeface="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585E868C-C25A-7956-DA8A-89F7480E0DAF}"/>
              </a:ext>
            </a:extLst>
          </p:cNvPr>
          <p:cNvSpPr/>
          <p:nvPr/>
        </p:nvSpPr>
        <p:spPr>
          <a:xfrm>
            <a:off x="611970" y="3160983"/>
            <a:ext cx="384048" cy="384048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1570E674-019A-3D19-C7E1-3389831E81C2}"/>
              </a:ext>
            </a:extLst>
          </p:cNvPr>
          <p:cNvSpPr/>
          <p:nvPr/>
        </p:nvSpPr>
        <p:spPr>
          <a:xfrm>
            <a:off x="611970" y="322464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"/>
                <a:ea typeface="Aptos" pitchFamily="34" charset="-122"/>
                <a:cs typeface="Aptos" pitchFamily="34" charset="-120"/>
              </a:rPr>
              <a:t>1</a:t>
            </a:r>
            <a:endParaRPr lang="en-US" sz="1300" dirty="0">
              <a:latin typeface="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ACABE3A6-DE4D-8128-10C9-1CC2DA436FC1}"/>
              </a:ext>
            </a:extLst>
          </p:cNvPr>
          <p:cNvSpPr/>
          <p:nvPr/>
        </p:nvSpPr>
        <p:spPr>
          <a:xfrm>
            <a:off x="1137284" y="3192636"/>
            <a:ext cx="831812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b="1" dirty="0">
                <a:latin typeface=""/>
                <a:ea typeface="Aptos" pitchFamily="34" charset="-122"/>
                <a:cs typeface="Aptos" pitchFamily="34" charset="-120"/>
              </a:rPr>
              <a:t>Display only your selected scholarship topic as the presentation title.</a:t>
            </a:r>
            <a:endParaRPr lang="en-US" sz="1680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2267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64EC6D8D-92CA-388B-CC79-D728771BE838}"/>
              </a:ext>
            </a:extLst>
          </p:cNvPr>
          <p:cNvSpPr/>
          <p:nvPr/>
        </p:nvSpPr>
        <p:spPr>
          <a:xfrm>
            <a:off x="626993" y="1958710"/>
            <a:ext cx="7132320" cy="47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41232"/>
                </a:solidFill>
                <a:latin typeface=""/>
                <a:ea typeface="Aptos Display" pitchFamily="34" charset="-122"/>
                <a:cs typeface="Aptos Display" pitchFamily="34" charset="-120"/>
              </a:rPr>
              <a:t>Visual material, references, and confidentiality</a:t>
            </a:r>
            <a:endParaRPr lang="en-US" sz="2400" b="1" dirty="0">
              <a:latin typeface=""/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868FA38D-CDA0-323B-369D-AB7873EA23DF}"/>
              </a:ext>
            </a:extLst>
          </p:cNvPr>
          <p:cNvSpPr/>
          <p:nvPr/>
        </p:nvSpPr>
        <p:spPr>
          <a:xfrm>
            <a:off x="663569" y="2446686"/>
            <a:ext cx="6995160" cy="2593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51677F"/>
                </a:solidFill>
                <a:latin typeface=""/>
                <a:ea typeface="Aptos" pitchFamily="34" charset="-122"/>
                <a:cs typeface="Aptos" pitchFamily="34" charset="-120"/>
              </a:rPr>
              <a:t>Use images and figures to clarify the message, not to simply fill the slide.</a:t>
            </a:r>
            <a:endParaRPr lang="en-US" sz="1650" dirty="0">
              <a:latin typeface="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14CA9FED-6F85-775A-2CB0-1329D6A2F9D1}"/>
              </a:ext>
            </a:extLst>
          </p:cNvPr>
          <p:cNvSpPr/>
          <p:nvPr/>
        </p:nvSpPr>
        <p:spPr>
          <a:xfrm>
            <a:off x="663569" y="2849022"/>
            <a:ext cx="9875520" cy="0"/>
          </a:xfrm>
          <a:prstGeom prst="line">
            <a:avLst/>
          </a:prstGeom>
          <a:noFill/>
          <a:ln w="2032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AB33A974-2401-EC47-D7D4-4E2593E64664}"/>
              </a:ext>
            </a:extLst>
          </p:cNvPr>
          <p:cNvSpPr/>
          <p:nvPr/>
        </p:nvSpPr>
        <p:spPr>
          <a:xfrm>
            <a:off x="691001" y="3269646"/>
            <a:ext cx="0" cy="2423160"/>
          </a:xfrm>
          <a:prstGeom prst="line">
            <a:avLst/>
          </a:prstGeom>
          <a:noFill/>
          <a:ln w="254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CF025E94-9E11-1B37-7BBB-D16D02801346}"/>
              </a:ext>
            </a:extLst>
          </p:cNvPr>
          <p:cNvSpPr/>
          <p:nvPr/>
        </p:nvSpPr>
        <p:spPr>
          <a:xfrm>
            <a:off x="892169" y="3226158"/>
            <a:ext cx="2834640" cy="272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41232"/>
                </a:solidFill>
                <a:latin typeface=""/>
                <a:ea typeface="Aptos" pitchFamily="34" charset="-122"/>
                <a:cs typeface="Aptos" pitchFamily="34" charset="-120"/>
              </a:rPr>
              <a:t>Visual quality</a:t>
            </a:r>
            <a:endParaRPr lang="en-US" sz="1800" dirty="0">
              <a:latin typeface=""/>
            </a:endParaRP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95E8954C-E83F-576C-98B9-EF4CC94663C4}"/>
              </a:ext>
            </a:extLst>
          </p:cNvPr>
          <p:cNvSpPr/>
          <p:nvPr/>
        </p:nvSpPr>
        <p:spPr>
          <a:xfrm>
            <a:off x="892169" y="3770390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1011F6B0-6749-ECC5-3CE6-F59CFD908868}"/>
              </a:ext>
            </a:extLst>
          </p:cNvPr>
          <p:cNvSpPr/>
          <p:nvPr/>
        </p:nvSpPr>
        <p:spPr>
          <a:xfrm>
            <a:off x="1102481" y="3635406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High-resolution images only</a:t>
            </a:r>
            <a:endParaRPr lang="en-US" sz="1360" dirty="0">
              <a:latin typeface=""/>
            </a:endParaRPr>
          </a:p>
        </p:txBody>
      </p:sp>
      <p:sp>
        <p:nvSpPr>
          <p:cNvPr id="9" name="Shape 13">
            <a:extLst>
              <a:ext uri="{FF2B5EF4-FFF2-40B4-BE49-F238E27FC236}">
                <a16:creationId xmlns:a16="http://schemas.microsoft.com/office/drawing/2014/main" id="{7FAA3268-F81B-296D-5313-CABCEEC77EA1}"/>
              </a:ext>
            </a:extLst>
          </p:cNvPr>
          <p:cNvSpPr/>
          <p:nvPr/>
        </p:nvSpPr>
        <p:spPr>
          <a:xfrm>
            <a:off x="4074281" y="3269646"/>
            <a:ext cx="0" cy="2423160"/>
          </a:xfrm>
          <a:prstGeom prst="line">
            <a:avLst/>
          </a:prstGeom>
          <a:noFill/>
          <a:ln w="254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0" name="Text 14">
            <a:extLst>
              <a:ext uri="{FF2B5EF4-FFF2-40B4-BE49-F238E27FC236}">
                <a16:creationId xmlns:a16="http://schemas.microsoft.com/office/drawing/2014/main" id="{270D13AB-A163-0381-0EBE-C3ADC4CC6496}"/>
              </a:ext>
            </a:extLst>
          </p:cNvPr>
          <p:cNvSpPr/>
          <p:nvPr/>
        </p:nvSpPr>
        <p:spPr>
          <a:xfrm>
            <a:off x="4275449" y="317820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41232"/>
                </a:solidFill>
                <a:latin typeface=""/>
                <a:ea typeface="Aptos" pitchFamily="34" charset="-122"/>
                <a:cs typeface="Aptos" pitchFamily="34" charset="-120"/>
              </a:rPr>
              <a:t>Attribution</a:t>
            </a:r>
            <a:endParaRPr lang="en-US" sz="1800" dirty="0">
              <a:latin typeface=""/>
            </a:endParaRPr>
          </a:p>
        </p:txBody>
      </p:sp>
      <p:sp>
        <p:nvSpPr>
          <p:cNvPr id="11" name="Shape 15">
            <a:extLst>
              <a:ext uri="{FF2B5EF4-FFF2-40B4-BE49-F238E27FC236}">
                <a16:creationId xmlns:a16="http://schemas.microsoft.com/office/drawing/2014/main" id="{C041C7EB-EDAA-69E2-13FD-5D7639F7C869}"/>
              </a:ext>
            </a:extLst>
          </p:cNvPr>
          <p:cNvSpPr/>
          <p:nvPr/>
        </p:nvSpPr>
        <p:spPr>
          <a:xfrm>
            <a:off x="4275449" y="3726846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BF9622AD-5094-8890-6A15-C0C3759F9E4C}"/>
              </a:ext>
            </a:extLst>
          </p:cNvPr>
          <p:cNvSpPr/>
          <p:nvPr/>
        </p:nvSpPr>
        <p:spPr>
          <a:xfrm>
            <a:off x="4485761" y="3635406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Third-party images: “Image courtesy of…”</a:t>
            </a:r>
            <a:endParaRPr lang="en-US" sz="1360" dirty="0">
              <a:latin typeface=""/>
            </a:endParaRPr>
          </a:p>
        </p:txBody>
      </p:sp>
      <p:sp>
        <p:nvSpPr>
          <p:cNvPr id="13" name="Shape 17">
            <a:extLst>
              <a:ext uri="{FF2B5EF4-FFF2-40B4-BE49-F238E27FC236}">
                <a16:creationId xmlns:a16="http://schemas.microsoft.com/office/drawing/2014/main" id="{5E8C9B9F-ECCB-2BDB-9C18-FD0538B837B7}"/>
              </a:ext>
            </a:extLst>
          </p:cNvPr>
          <p:cNvSpPr/>
          <p:nvPr/>
        </p:nvSpPr>
        <p:spPr>
          <a:xfrm>
            <a:off x="4275449" y="4293774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D718476F-15FA-161C-EDB1-243BD32216F8}"/>
              </a:ext>
            </a:extLst>
          </p:cNvPr>
          <p:cNvSpPr/>
          <p:nvPr/>
        </p:nvSpPr>
        <p:spPr>
          <a:xfrm>
            <a:off x="4485761" y="4202334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Publications: “Author et al. year”</a:t>
            </a:r>
            <a:endParaRPr lang="en-US" sz="1360" dirty="0">
              <a:latin typeface=""/>
            </a:endParaRPr>
          </a:p>
        </p:txBody>
      </p:sp>
      <p:sp>
        <p:nvSpPr>
          <p:cNvPr id="15" name="Shape 19">
            <a:extLst>
              <a:ext uri="{FF2B5EF4-FFF2-40B4-BE49-F238E27FC236}">
                <a16:creationId xmlns:a16="http://schemas.microsoft.com/office/drawing/2014/main" id="{0107F236-780B-36BE-6195-3ADFF177F787}"/>
              </a:ext>
            </a:extLst>
          </p:cNvPr>
          <p:cNvSpPr/>
          <p:nvPr/>
        </p:nvSpPr>
        <p:spPr>
          <a:xfrm>
            <a:off x="4275449" y="4860702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6" name="Text 20">
            <a:extLst>
              <a:ext uri="{FF2B5EF4-FFF2-40B4-BE49-F238E27FC236}">
                <a16:creationId xmlns:a16="http://schemas.microsoft.com/office/drawing/2014/main" id="{C628BDC3-439A-7721-6EA0-25F3B63D250B}"/>
              </a:ext>
            </a:extLst>
          </p:cNvPr>
          <p:cNvSpPr/>
          <p:nvPr/>
        </p:nvSpPr>
        <p:spPr>
          <a:xfrm>
            <a:off x="4485761" y="4769262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AI imagery: minimise and label in footer</a:t>
            </a:r>
            <a:endParaRPr lang="en-US" sz="1360" dirty="0">
              <a:latin typeface=""/>
            </a:endParaRPr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B7B147D1-EA3A-91D2-41D9-2608554C5D8B}"/>
              </a:ext>
            </a:extLst>
          </p:cNvPr>
          <p:cNvSpPr/>
          <p:nvPr/>
        </p:nvSpPr>
        <p:spPr>
          <a:xfrm>
            <a:off x="7457561" y="3269646"/>
            <a:ext cx="0" cy="2423160"/>
          </a:xfrm>
          <a:prstGeom prst="line">
            <a:avLst/>
          </a:prstGeom>
          <a:noFill/>
          <a:ln w="254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18" name="Text 22">
            <a:extLst>
              <a:ext uri="{FF2B5EF4-FFF2-40B4-BE49-F238E27FC236}">
                <a16:creationId xmlns:a16="http://schemas.microsoft.com/office/drawing/2014/main" id="{C3B93BE2-B140-9347-FEDB-CBF6AB5105C9}"/>
              </a:ext>
            </a:extLst>
          </p:cNvPr>
          <p:cNvSpPr/>
          <p:nvPr/>
        </p:nvSpPr>
        <p:spPr>
          <a:xfrm>
            <a:off x="7658729" y="317820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41232"/>
                </a:solidFill>
                <a:latin typeface=""/>
                <a:ea typeface="Aptos" pitchFamily="34" charset="-122"/>
                <a:cs typeface="Aptos" pitchFamily="34" charset="-120"/>
              </a:rPr>
              <a:t>Confidentiality</a:t>
            </a:r>
            <a:endParaRPr lang="en-US" sz="1800" dirty="0">
              <a:latin typeface=""/>
            </a:endParaRPr>
          </a:p>
        </p:txBody>
      </p:sp>
      <p:sp>
        <p:nvSpPr>
          <p:cNvPr id="19" name="Shape 23">
            <a:extLst>
              <a:ext uri="{FF2B5EF4-FFF2-40B4-BE49-F238E27FC236}">
                <a16:creationId xmlns:a16="http://schemas.microsoft.com/office/drawing/2014/main" id="{2FFFED1D-CD81-6696-3E86-7BF69B3BDB83}"/>
              </a:ext>
            </a:extLst>
          </p:cNvPr>
          <p:cNvSpPr/>
          <p:nvPr/>
        </p:nvSpPr>
        <p:spPr>
          <a:xfrm>
            <a:off x="7658729" y="3726846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4133EEC3-41BF-65C6-B8C5-A0BDE8379D46}"/>
              </a:ext>
            </a:extLst>
          </p:cNvPr>
          <p:cNvSpPr/>
          <p:nvPr/>
        </p:nvSpPr>
        <p:spPr>
          <a:xfrm>
            <a:off x="7869041" y="3635406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Remove patient and pet-parent identifiers from pictures and media</a:t>
            </a:r>
            <a:endParaRPr lang="en-US" sz="1360" dirty="0">
              <a:latin typeface=""/>
            </a:endParaRPr>
          </a:p>
        </p:txBody>
      </p:sp>
      <p:sp>
        <p:nvSpPr>
          <p:cNvPr id="21" name="Shape 27">
            <a:extLst>
              <a:ext uri="{FF2B5EF4-FFF2-40B4-BE49-F238E27FC236}">
                <a16:creationId xmlns:a16="http://schemas.microsoft.com/office/drawing/2014/main" id="{CD873310-5D3D-6BB0-1179-F963E5093405}"/>
              </a:ext>
            </a:extLst>
          </p:cNvPr>
          <p:cNvSpPr/>
          <p:nvPr/>
        </p:nvSpPr>
        <p:spPr>
          <a:xfrm>
            <a:off x="7658729" y="4306223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22" name="Text 28">
            <a:extLst>
              <a:ext uri="{FF2B5EF4-FFF2-40B4-BE49-F238E27FC236}">
                <a16:creationId xmlns:a16="http://schemas.microsoft.com/office/drawing/2014/main" id="{EE2A7A16-51FF-1B46-A52D-89EE32F88165}"/>
              </a:ext>
            </a:extLst>
          </p:cNvPr>
          <p:cNvSpPr/>
          <p:nvPr/>
        </p:nvSpPr>
        <p:spPr>
          <a:xfrm>
            <a:off x="7869041" y="4214783"/>
            <a:ext cx="2697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20354E"/>
                </a:solidFill>
                <a:latin typeface=""/>
                <a:ea typeface="Aptos" pitchFamily="34" charset="-122"/>
                <a:cs typeface="Aptos" pitchFamily="34" charset="-120"/>
              </a:rPr>
              <a:t>Use “pet parent” or “tutor”, not “owner” if applicable</a:t>
            </a:r>
            <a:endParaRPr lang="en-US" sz="1360" dirty="0">
              <a:latin typeface="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F1C5E1-F1DD-2469-25C5-AD80C896C6EA}"/>
              </a:ext>
            </a:extLst>
          </p:cNvPr>
          <p:cNvSpPr txBox="1"/>
          <p:nvPr/>
        </p:nvSpPr>
        <p:spPr>
          <a:xfrm>
            <a:off x="1016121" y="4089868"/>
            <a:ext cx="285699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"/>
              </a:rPr>
              <a:t>Text font - </a:t>
            </a:r>
            <a:r>
              <a:rPr lang="en-GB" sz="1400" dirty="0">
                <a:latin typeface=""/>
              </a:rPr>
              <a:t>Select one option and use it consistently throughout the presentation:</a:t>
            </a:r>
          </a:p>
          <a:p>
            <a:r>
              <a:rPr lang="en-GB" sz="1400" b="1" dirty="0">
                <a:latin typeface=""/>
              </a:rPr>
              <a:t>- Neue Haas Grotesk Text Pro</a:t>
            </a:r>
          </a:p>
          <a:p>
            <a:r>
              <a:rPr lang="en-GB" sz="1400" b="1" dirty="0">
                <a:latin typeface=""/>
              </a:rPr>
              <a:t>- Source Sans Pro Regular</a:t>
            </a:r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86E0F48D-343D-1491-6B68-144BE00BFBF5}"/>
              </a:ext>
            </a:extLst>
          </p:cNvPr>
          <p:cNvSpPr/>
          <p:nvPr/>
        </p:nvSpPr>
        <p:spPr>
          <a:xfrm>
            <a:off x="890693" y="4168378"/>
            <a:ext cx="100584" cy="100584"/>
          </a:xfrm>
          <a:prstGeom prst="ellipse">
            <a:avLst/>
          </a:prstGeom>
          <a:solidFill>
            <a:srgbClr val="5DCBCF"/>
          </a:solidFill>
          <a:ln w="12700">
            <a:solidFill>
              <a:srgbClr val="5DCBCF"/>
            </a:solidFill>
            <a:prstDash val="solid"/>
          </a:ln>
        </p:spPr>
        <p:txBody>
          <a:bodyPr/>
          <a:lstStyle/>
          <a:p>
            <a:endParaRPr lang="en-GB">
              <a:latin typeface="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915BAB-7845-0C25-8ECB-0811218F209B}"/>
              </a:ext>
            </a:extLst>
          </p:cNvPr>
          <p:cNvSpPr txBox="1"/>
          <p:nvPr/>
        </p:nvSpPr>
        <p:spPr>
          <a:xfrm>
            <a:off x="5118759" y="1231708"/>
            <a:ext cx="512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3">
                    <a:lumMod val="75000"/>
                    <a:alpha val="12000"/>
                  </a:schemeClr>
                </a:solidFill>
                <a:latin typeface=""/>
                <a:cs typeface="Arial" panose="020B0604020202020204" pitchFamily="34" charset="0"/>
              </a:rPr>
              <a:t>THIS SLIDE IS TO BE REMOVED PRIOR TO SUBMISSION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5DF21F-3B34-CBA2-60D4-D638CB553568}"/>
              </a:ext>
            </a:extLst>
          </p:cNvPr>
          <p:cNvSpPr txBox="1"/>
          <p:nvPr/>
        </p:nvSpPr>
        <p:spPr>
          <a:xfrm>
            <a:off x="2757488" y="65865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638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334"/>
            </a:gs>
            <a:gs pos="64000">
              <a:srgbClr val="132443"/>
            </a:gs>
            <a:gs pos="80000">
              <a:srgbClr val="1B2C48"/>
            </a:gs>
            <a:gs pos="30000">
              <a:srgbClr val="001334"/>
            </a:gs>
            <a:gs pos="100000">
              <a:srgbClr val="2C3C58"/>
            </a:gs>
          </a:gsLst>
          <a:lin ang="2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32D29-3F40-99B7-FE27-669F8A6E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5">
            <a:extLst>
              <a:ext uri="{FF2B5EF4-FFF2-40B4-BE49-F238E27FC236}">
                <a16:creationId xmlns:a16="http://schemas.microsoft.com/office/drawing/2014/main" id="{809F790C-7610-33B3-54A0-AC4A4EB7D995}"/>
              </a:ext>
            </a:extLst>
          </p:cNvPr>
          <p:cNvSpPr/>
          <p:nvPr/>
        </p:nvSpPr>
        <p:spPr>
          <a:xfrm>
            <a:off x="541019" y="4988313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5999B9-8970-DB7F-C653-A01C3177B3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"/>
          </a:blip>
          <a:srcRect b="12340"/>
          <a:stretch>
            <a:fillRect/>
          </a:stretch>
        </p:blipFill>
        <p:spPr>
          <a:xfrm>
            <a:off x="7068458" y="1620777"/>
            <a:ext cx="4582524" cy="5237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4F63BD-97B0-3634-CCF3-648194A9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b="32495"/>
          <a:stretch>
            <a:fillRect/>
          </a:stretch>
        </p:blipFill>
        <p:spPr>
          <a:xfrm>
            <a:off x="431043" y="102818"/>
            <a:ext cx="606604" cy="512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90F6CB-3E29-21DB-9787-61E33B8658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65664"/>
          <a:stretch>
            <a:fillRect/>
          </a:stretch>
        </p:blipFill>
        <p:spPr>
          <a:xfrm>
            <a:off x="991277" y="182877"/>
            <a:ext cx="830466" cy="356582"/>
          </a:xfrm>
          <a:prstGeom prst="rect">
            <a:avLst/>
          </a:prstGeom>
        </p:spPr>
      </p:pic>
      <p:sp>
        <p:nvSpPr>
          <p:cNvPr id="20" name="Text 0">
            <a:extLst>
              <a:ext uri="{FF2B5EF4-FFF2-40B4-BE49-F238E27FC236}">
                <a16:creationId xmlns:a16="http://schemas.microsoft.com/office/drawing/2014/main" id="{F12E4A6E-072F-7864-2CDE-E82B0FD4CBC2}"/>
              </a:ext>
            </a:extLst>
          </p:cNvPr>
          <p:cNvSpPr/>
          <p:nvPr/>
        </p:nvSpPr>
        <p:spPr>
          <a:xfrm>
            <a:off x="541018" y="2093971"/>
            <a:ext cx="3961947" cy="7577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"/>
                <a:ea typeface="Aptos Display" pitchFamily="34" charset="-122"/>
                <a:cs typeface="Aptos Display" pitchFamily="34" charset="-120"/>
              </a:rPr>
              <a:t>Thank you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A024D18E-6FD0-88F2-7460-3FA8D4F0A462}"/>
              </a:ext>
            </a:extLst>
          </p:cNvPr>
          <p:cNvSpPr/>
          <p:nvPr/>
        </p:nvSpPr>
        <p:spPr>
          <a:xfrm flipV="1">
            <a:off x="541019" y="3069629"/>
            <a:ext cx="5704602" cy="45500"/>
          </a:xfrm>
          <a:prstGeom prst="line">
            <a:avLst/>
          </a:prstGeom>
          <a:noFill/>
          <a:ln w="12700">
            <a:solidFill>
              <a:srgbClr val="28466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5BE2D36B-483E-6B52-409E-C118B83288FF}"/>
              </a:ext>
            </a:extLst>
          </p:cNvPr>
          <p:cNvSpPr/>
          <p:nvPr/>
        </p:nvSpPr>
        <p:spPr>
          <a:xfrm>
            <a:off x="541019" y="4988313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9BCE69-BAAF-3B17-D725-D02292CDE4DB}"/>
              </a:ext>
            </a:extLst>
          </p:cNvPr>
          <p:cNvSpPr txBox="1"/>
          <p:nvPr/>
        </p:nvSpPr>
        <p:spPr>
          <a:xfrm>
            <a:off x="431043" y="5614707"/>
            <a:ext cx="3368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79EB7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[General credentials as per website style]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3F4290-EA79-06B2-3A0A-E958625E03E3}"/>
              </a:ext>
            </a:extLst>
          </p:cNvPr>
          <p:cNvSpPr txBox="1"/>
          <p:nvPr/>
        </p:nvSpPr>
        <p:spPr>
          <a:xfrm>
            <a:off x="431043" y="5845539"/>
            <a:ext cx="3368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CCBCF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[ABVS/EBVS specialty as per website style]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62F55A-E2BC-E47F-1862-730CC8A63ECB}"/>
              </a:ext>
            </a:extLst>
          </p:cNvPr>
          <p:cNvSpPr txBox="1"/>
          <p:nvPr/>
        </p:nvSpPr>
        <p:spPr>
          <a:xfrm>
            <a:off x="431043" y="5270467"/>
            <a:ext cx="3368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[Lecturer Name &amp; Surname]</a:t>
            </a:r>
          </a:p>
        </p:txBody>
      </p:sp>
    </p:spTree>
    <p:extLst>
      <p:ext uri="{BB962C8B-B14F-4D97-AF65-F5344CB8AC3E}">
        <p14:creationId xmlns:p14="http://schemas.microsoft.com/office/powerpoint/2010/main" val="4062253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278</Words>
  <Application>Microsoft Macintosh PowerPoint</Application>
  <PresentationFormat>Widescreen</PresentationFormat>
  <Paragraphs>41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ROGER MEDINA SERRA</dc:creator>
  <cp:lastModifiedBy>ROGER MEDINA SERRA</cp:lastModifiedBy>
  <cp:revision>22</cp:revision>
  <dcterms:created xsi:type="dcterms:W3CDTF">2026-07-16T18:00:16Z</dcterms:created>
  <dcterms:modified xsi:type="dcterms:W3CDTF">2026-08-10T16:12:33Z</dcterms:modified>
</cp:coreProperties>
</file>